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1" r:id="rId2"/>
    <p:sldId id="257" r:id="rId3"/>
    <p:sldId id="262" r:id="rId4"/>
    <p:sldId id="263" r:id="rId5"/>
    <p:sldId id="261" r:id="rId6"/>
    <p:sldId id="264" r:id="rId7"/>
    <p:sldId id="282" r:id="rId8"/>
    <p:sldId id="283" r:id="rId9"/>
    <p:sldId id="284" r:id="rId10"/>
    <p:sldId id="287" r:id="rId11"/>
    <p:sldId id="286" r:id="rId12"/>
    <p:sldId id="265" r:id="rId13"/>
    <p:sldId id="266" r:id="rId14"/>
    <p:sldId id="288" r:id="rId15"/>
    <p:sldId id="267" r:id="rId16"/>
    <p:sldId id="268" r:id="rId17"/>
    <p:sldId id="269" r:id="rId18"/>
    <p:sldId id="270" r:id="rId19"/>
    <p:sldId id="271" r:id="rId20"/>
    <p:sldId id="28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7C5BC7-CE86-429D-92D9-14B9AF559D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DEB11-4620-49D2-9A71-10ABEB8FB8EE}" type="slidenum">
              <a:rPr lang="en-US"/>
              <a:pPr/>
              <a:t>3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F16940-61D4-43E8-9D64-F65CEF3FD9DD}" type="slidenum">
              <a:rPr lang="en-US"/>
              <a:pPr/>
              <a:t>18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E3525C-5251-4415-A9A0-3E6C4C603B1D}" type="slidenum">
              <a:rPr lang="en-US"/>
              <a:pPr/>
              <a:t>19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2980A6-624A-4153-9E14-82E3E3EA1C01}" type="slidenum">
              <a:rPr lang="en-US"/>
              <a:pPr/>
              <a:t>4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C16F6E-1231-4A85-A656-13E06160782C}" type="slidenum">
              <a:rPr lang="en-US"/>
              <a:pPr/>
              <a:t>5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E12B0-BA6B-4A00-8FD9-8EE736DA3E71}" type="slidenum">
              <a:rPr lang="en-US"/>
              <a:pPr/>
              <a:t>6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B33D8-2463-4CE1-A639-55C1DE392113}" type="slidenum">
              <a:rPr lang="en-US"/>
              <a:pPr/>
              <a:t>12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E1A2F-0500-4A66-BC25-D2EF00442728}" type="slidenum">
              <a:rPr lang="en-US"/>
              <a:pPr/>
              <a:t>13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160D1-1927-4DCE-9934-FABC2E9097D8}" type="slidenum">
              <a:rPr lang="en-US"/>
              <a:pPr/>
              <a:t>15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A42EB4-3E8E-4B89-B8DD-9D7FB9BB1BFD}" type="slidenum">
              <a:rPr lang="en-US"/>
              <a:pPr/>
              <a:t>16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56655-1FF0-4438-9458-1D0883D2D003}" type="slidenum">
              <a:rPr lang="en-US"/>
              <a:pPr/>
              <a:t>17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0B8A8-47EF-4A04-92E9-CA69D1D1F3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15297-A9CF-48C5-BCA0-53CBA010E8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01725-46C6-4E4E-8A90-B3B203226B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CF4510-77C8-4DCD-9ED9-D9BCF77ED3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9DDB061-0BB6-408A-9A89-1D72AD3AA9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C47FA-ECEE-464B-9CF8-5B8276697E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C1056-EF0D-49BB-A803-3E4BB76D29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7027B-4B59-4ABC-A6BB-BC20CA8C1C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D5AF-BADE-4C2A-93EE-5B6926311D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4775B-615C-48D7-BFC9-3CF9803AB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5A427-5851-464E-AE7E-CA64140400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E5914-5F25-4BC3-9563-5D8984A906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E8AEE-BEB1-42FE-8EE8-04FC40B688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9491C6-5AFC-4844-91D1-EBB84EF00F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2057400"/>
          </a:xfrm>
        </p:spPr>
        <p:txBody>
          <a:bodyPr/>
          <a:lstStyle/>
          <a:p>
            <a:r>
              <a:rPr lang="en-US" sz="4400" dirty="0" smtClean="0"/>
              <a:t>1914-1919</a:t>
            </a:r>
            <a:endParaRPr lang="en-US" sz="4400" dirty="0"/>
          </a:p>
        </p:txBody>
      </p:sp>
      <p:sp>
        <p:nvSpPr>
          <p:cNvPr id="46083" name="WordArt 3"/>
          <p:cNvSpPr>
            <a:spLocks noChangeArrowheads="1" noChangeShapeType="1" noTextEdit="1"/>
          </p:cNvSpPr>
          <p:nvPr/>
        </p:nvSpPr>
        <p:spPr bwMode="auto">
          <a:xfrm>
            <a:off x="685800" y="1066800"/>
            <a:ext cx="7772400" cy="2533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World War I</a:t>
            </a:r>
            <a:endParaRPr lang="en-US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Alliances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Central Powers</a:t>
            </a:r>
          </a:p>
          <a:p>
            <a:pPr lvl="1"/>
            <a:r>
              <a:rPr lang="en-US" dirty="0" smtClean="0"/>
              <a:t>Germany’</a:t>
            </a:r>
          </a:p>
          <a:p>
            <a:pPr lvl="1"/>
            <a:r>
              <a:rPr lang="en-US" dirty="0" smtClean="0"/>
              <a:t>Austria-Hungary</a:t>
            </a:r>
          </a:p>
          <a:p>
            <a:pPr lvl="1"/>
            <a:r>
              <a:rPr lang="en-US" dirty="0" smtClean="0"/>
              <a:t>Ottoman Empire (late 1914)</a:t>
            </a:r>
          </a:p>
          <a:p>
            <a:pPr lvl="1"/>
            <a:r>
              <a:rPr lang="en-US" dirty="0" smtClean="0"/>
              <a:t>Bulgaria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Allies</a:t>
            </a:r>
          </a:p>
          <a:p>
            <a:pPr lvl="1"/>
            <a:r>
              <a:rPr lang="en-US" dirty="0" smtClean="0"/>
              <a:t>Russia</a:t>
            </a:r>
          </a:p>
          <a:p>
            <a:pPr lvl="1"/>
            <a:r>
              <a:rPr lang="en-US" dirty="0" smtClean="0"/>
              <a:t>France</a:t>
            </a:r>
          </a:p>
          <a:p>
            <a:pPr lvl="1"/>
            <a:r>
              <a:rPr lang="en-US" dirty="0" smtClean="0"/>
              <a:t>Serbia</a:t>
            </a:r>
          </a:p>
          <a:p>
            <a:pPr lvl="1"/>
            <a:r>
              <a:rPr lang="en-US" dirty="0" smtClean="0"/>
              <a:t>Great Britain</a:t>
            </a:r>
          </a:p>
          <a:p>
            <a:pPr lvl="1"/>
            <a:r>
              <a:rPr lang="en-US" dirty="0" smtClean="0"/>
              <a:t>Italy (spring 1915)</a:t>
            </a:r>
          </a:p>
          <a:p>
            <a:pPr lvl="1"/>
            <a:r>
              <a:rPr lang="en-US" dirty="0" smtClean="0"/>
              <a:t>Romania (1916)</a:t>
            </a:r>
          </a:p>
          <a:p>
            <a:pPr lvl="1"/>
            <a:r>
              <a:rPr lang="en-US" dirty="0" smtClean="0"/>
              <a:t>United States (1917)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465651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War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Stalemate-neither side had an advantage</a:t>
            </a:r>
          </a:p>
          <a:p>
            <a:r>
              <a:rPr lang="en-US" dirty="0" smtClean="0"/>
              <a:t>Trench warfare- digging trenches and fighting in “no man’s land” to get to the other trench</a:t>
            </a:r>
          </a:p>
          <a:p>
            <a:pPr lvl="1"/>
            <a:r>
              <a:rPr lang="en-US" dirty="0" smtClean="0"/>
              <a:t>Neither side gained more than a few miles at a time</a:t>
            </a:r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Trench Warfare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752600"/>
            <a:ext cx="8008938" cy="4267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Modern </a:t>
            </a:r>
            <a:r>
              <a:rPr lang="en-US" dirty="0" smtClean="0"/>
              <a:t>Warfare – New technology changes the war </a:t>
            </a:r>
          </a:p>
          <a:p>
            <a:pPr lvl="1"/>
            <a:r>
              <a:rPr lang="en-US" dirty="0" smtClean="0"/>
              <a:t>Machine guns, rapid-fire artillery, Hand grenades, and Poison gas</a:t>
            </a:r>
          </a:p>
          <a:p>
            <a:pPr lvl="2"/>
            <a:r>
              <a:rPr lang="en-US" dirty="0" smtClean="0"/>
              <a:t>Led to large death toll</a:t>
            </a:r>
          </a:p>
          <a:p>
            <a:pPr lvl="3"/>
            <a:r>
              <a:rPr lang="en-US" dirty="0" smtClean="0"/>
              <a:t>Ex. British suffered 20,000 deaths in one day at Somme</a:t>
            </a:r>
          </a:p>
          <a:p>
            <a:pPr lvl="2"/>
            <a:r>
              <a:rPr lang="en-US" dirty="0" smtClean="0"/>
              <a:t>Loss of morale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 Grenades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4600" y="1828800"/>
            <a:ext cx="3852863" cy="42672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Poison Gas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8813" y="1600200"/>
            <a:ext cx="3290887" cy="4525963"/>
          </a:xfrm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33400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pic>
        <p:nvPicPr>
          <p:cNvPr id="2253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26038" y="1600200"/>
            <a:ext cx="2978150" cy="4445000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Submarines / U Boats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 in Air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06500" y="1681163"/>
            <a:ext cx="4037013" cy="1697037"/>
          </a:xfrm>
        </p:spPr>
      </p:pic>
      <p:pic>
        <p:nvPicPr>
          <p:cNvPr id="2662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935663" y="1600200"/>
            <a:ext cx="1466850" cy="2182813"/>
          </a:xfrm>
          <a:noFill/>
          <a:ln/>
        </p:spPr>
      </p:pic>
      <p:pic>
        <p:nvPicPr>
          <p:cNvPr id="26629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673725" y="4186238"/>
            <a:ext cx="2508250" cy="1939925"/>
          </a:xfrm>
          <a:noFill/>
          <a:ln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62000" y="3124200"/>
            <a:ext cx="536257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US"/>
              <a:t>  </a:t>
            </a:r>
            <a:r>
              <a:rPr lang="en-US" sz="17200"/>
              <a:t> </a:t>
            </a:r>
            <a:r>
              <a:rPr lang="en-US"/>
              <a:t>                                                                      </a:t>
            </a:r>
          </a:p>
          <a:p>
            <a:pPr algn="just" eaLnBrk="0" hangingPunct="0"/>
            <a:endParaRPr lang="en-US"/>
          </a:p>
        </p:txBody>
      </p:sp>
      <p:pic>
        <p:nvPicPr>
          <p:cNvPr id="26631" name="Picture 7" descr="zeppel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657600"/>
            <a:ext cx="4219575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Tanks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 </a:t>
            </a:r>
            <a:r>
              <a:rPr lang="en-US" u="sng">
                <a:solidFill>
                  <a:srgbClr val="CC0000"/>
                </a:solidFill>
              </a:rPr>
              <a:t>MAIN</a:t>
            </a:r>
            <a:r>
              <a:rPr lang="en-US"/>
              <a:t> Causes of WWI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514600" y="1447800"/>
            <a:ext cx="15240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I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N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505200" y="1447800"/>
            <a:ext cx="48006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/>
              <a:t>   ilitarism</a:t>
            </a:r>
          </a:p>
          <a:p>
            <a:pPr>
              <a:spcBef>
                <a:spcPct val="50000"/>
              </a:spcBef>
            </a:pPr>
            <a:r>
              <a:rPr lang="en-US" sz="5400"/>
              <a:t>  lliances</a:t>
            </a:r>
          </a:p>
          <a:p>
            <a:pPr>
              <a:spcBef>
                <a:spcPct val="50000"/>
              </a:spcBef>
            </a:pPr>
            <a:r>
              <a:rPr lang="en-US" sz="5400"/>
              <a:t>mperialism</a:t>
            </a:r>
          </a:p>
          <a:p>
            <a:pPr>
              <a:spcBef>
                <a:spcPct val="50000"/>
              </a:spcBef>
            </a:pPr>
            <a:r>
              <a:rPr lang="en-US" sz="5400"/>
              <a:t>  ationalism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American </a:t>
            </a:r>
            <a:r>
              <a:rPr lang="en-US" b="1" dirty="0" smtClean="0"/>
              <a:t>Response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sz="2800" dirty="0" smtClean="0"/>
              <a:t>Many Americans felt personally involved</a:t>
            </a:r>
          </a:p>
          <a:p>
            <a:pPr lvl="1"/>
            <a:r>
              <a:rPr lang="en-US" sz="2400" dirty="0" smtClean="0"/>
              <a:t>More than 1/3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of US population were immigrants</a:t>
            </a:r>
          </a:p>
          <a:p>
            <a:r>
              <a:rPr lang="en-US" sz="2800" dirty="0" smtClean="0"/>
              <a:t>1/4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of immigrants were from Germany</a:t>
            </a:r>
          </a:p>
          <a:p>
            <a:pPr lvl="1"/>
            <a:r>
              <a:rPr lang="en-US" sz="2400" dirty="0" smtClean="0"/>
              <a:t>Sided with Central Powers</a:t>
            </a:r>
          </a:p>
          <a:p>
            <a:r>
              <a:rPr lang="en-US" sz="2800" dirty="0" smtClean="0"/>
              <a:t>Most Americans sided with Allies</a:t>
            </a:r>
          </a:p>
          <a:p>
            <a:pPr lvl="1"/>
            <a:r>
              <a:rPr lang="en-US" sz="2400" dirty="0" smtClean="0"/>
              <a:t>Ancestry traced to Britain</a:t>
            </a:r>
          </a:p>
          <a:p>
            <a:pPr lvl="1"/>
            <a:r>
              <a:rPr lang="en-US" sz="2400" dirty="0" smtClean="0"/>
              <a:t>Kaiser Wilhelm II of Germany was an autocrat- ruler with unlimited power</a:t>
            </a:r>
          </a:p>
          <a:p>
            <a:pPr lvl="1"/>
            <a:r>
              <a:rPr lang="en-US" sz="2400" dirty="0" smtClean="0"/>
              <a:t>Propaganda- information to sway public opinion</a:t>
            </a:r>
          </a:p>
          <a:p>
            <a:r>
              <a:rPr lang="en-US" sz="2800" dirty="0" smtClean="0"/>
              <a:t>America stayed neutral to protect investments with European Countries on both sides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 of WWI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Militarism</a:t>
            </a:r>
          </a:p>
          <a:p>
            <a:pPr lvl="1"/>
            <a:r>
              <a:rPr lang="en-US" dirty="0"/>
              <a:t>Aggressive preparation for </a:t>
            </a:r>
            <a:r>
              <a:rPr lang="en-US" dirty="0" smtClean="0"/>
              <a:t>war</a:t>
            </a:r>
          </a:p>
          <a:p>
            <a:pPr lvl="2"/>
            <a:r>
              <a:rPr lang="en-US" dirty="0" smtClean="0"/>
              <a:t>Conscription </a:t>
            </a:r>
            <a:r>
              <a:rPr lang="en-US" dirty="0"/>
              <a:t>– draft begin to double size of European </a:t>
            </a:r>
            <a:r>
              <a:rPr lang="en-US" dirty="0" smtClean="0"/>
              <a:t>armies</a:t>
            </a:r>
          </a:p>
          <a:p>
            <a:pPr lvl="3"/>
            <a:r>
              <a:rPr lang="en-US" dirty="0" smtClean="0"/>
              <a:t>Example </a:t>
            </a:r>
            <a:r>
              <a:rPr lang="en-US" dirty="0"/>
              <a:t>– Russian Army the largest – 1.3 </a:t>
            </a:r>
            <a:r>
              <a:rPr lang="en-US" dirty="0" smtClean="0"/>
              <a:t>million</a:t>
            </a:r>
          </a:p>
          <a:p>
            <a:pPr lvl="2"/>
            <a:r>
              <a:rPr lang="en-US" dirty="0" smtClean="0"/>
              <a:t>Mobilization </a:t>
            </a:r>
            <a:r>
              <a:rPr lang="en-US" dirty="0"/>
              <a:t>Plans </a:t>
            </a:r>
            <a:r>
              <a:rPr lang="en-US" dirty="0" smtClean="0"/>
              <a:t>– </a:t>
            </a:r>
            <a:r>
              <a:rPr lang="en-US" dirty="0"/>
              <a:t>the readying of troops for </a:t>
            </a:r>
            <a:r>
              <a:rPr lang="en-US" dirty="0" smtClean="0"/>
              <a:t>war</a:t>
            </a:r>
          </a:p>
          <a:p>
            <a:pPr lvl="1"/>
            <a:r>
              <a:rPr lang="en-US" dirty="0" smtClean="0"/>
              <a:t>Military had more power over government and foreign policy</a:t>
            </a:r>
          </a:p>
          <a:p>
            <a:pPr lvl="2"/>
            <a:r>
              <a:rPr lang="en-US" dirty="0" smtClean="0"/>
              <a:t>Great powers included Austria-Hungary, France, Germany, Great Britain, and Russia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 of WWI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Alliances</a:t>
            </a:r>
          </a:p>
          <a:p>
            <a:pPr lvl="1">
              <a:lnSpc>
                <a:spcPct val="90000"/>
              </a:lnSpc>
            </a:pPr>
            <a:r>
              <a:rPr lang="en-US"/>
              <a:t>A system of Alliances or relationships develops amongst European nations to help bolster their own security</a:t>
            </a:r>
          </a:p>
          <a:p>
            <a:pPr lvl="2">
              <a:lnSpc>
                <a:spcPct val="90000"/>
              </a:lnSpc>
            </a:pPr>
            <a:r>
              <a:rPr lang="en-US"/>
              <a:t>The “I got your back” theory</a:t>
            </a:r>
          </a:p>
          <a:p>
            <a:pPr lvl="2">
              <a:lnSpc>
                <a:spcPct val="90000"/>
              </a:lnSpc>
            </a:pPr>
            <a:r>
              <a:rPr lang="en-US"/>
              <a:t>The Alliance forced nations to come to each others aid in the event of attack</a:t>
            </a:r>
          </a:p>
          <a:p>
            <a:pPr lvl="3">
              <a:lnSpc>
                <a:spcPct val="90000"/>
              </a:lnSpc>
            </a:pPr>
            <a:r>
              <a:rPr lang="en-US"/>
              <a:t>Triple Alliance – Germany, Austria-Hungary &amp; Italy</a:t>
            </a:r>
          </a:p>
          <a:p>
            <a:pPr lvl="3">
              <a:lnSpc>
                <a:spcPct val="90000"/>
              </a:lnSpc>
            </a:pPr>
            <a:r>
              <a:rPr lang="en-US"/>
              <a:t>Triple Entente – France, Great Britain &amp; Russia</a:t>
            </a:r>
          </a:p>
          <a:p>
            <a:pPr lvl="2">
              <a:lnSpc>
                <a:spcPct val="90000"/>
              </a:lnSpc>
            </a:pPr>
            <a:r>
              <a:rPr lang="en-US"/>
              <a:t>Problems with this????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 of WWI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Imperialism</a:t>
            </a:r>
          </a:p>
          <a:p>
            <a:pPr lvl="1"/>
            <a:r>
              <a:rPr lang="en-US" dirty="0"/>
              <a:t>Scramble for colonies in late </a:t>
            </a:r>
            <a:r>
              <a:rPr lang="en-US" dirty="0" smtClean="0"/>
              <a:t>1800’s</a:t>
            </a:r>
          </a:p>
          <a:p>
            <a:pPr lvl="2"/>
            <a:r>
              <a:rPr lang="en-US" dirty="0" smtClean="0"/>
              <a:t>In Africa, Asia, and the pacific</a:t>
            </a:r>
            <a:endParaRPr lang="en-US" dirty="0"/>
          </a:p>
          <a:p>
            <a:pPr lvl="1"/>
            <a:r>
              <a:rPr lang="en-US" dirty="0"/>
              <a:t>Competition for remaining </a:t>
            </a:r>
            <a:r>
              <a:rPr lang="en-US" dirty="0" smtClean="0"/>
              <a:t>lands</a:t>
            </a:r>
          </a:p>
          <a:p>
            <a:pPr lvl="1"/>
            <a:r>
              <a:rPr lang="en-US" dirty="0" smtClean="0"/>
              <a:t>Britain, France, and Japan </a:t>
            </a:r>
            <a:r>
              <a:rPr lang="en-US" dirty="0"/>
              <a:t>were leaders in </a:t>
            </a:r>
            <a:r>
              <a:rPr lang="en-US" dirty="0" smtClean="0"/>
              <a:t>colonization</a:t>
            </a:r>
          </a:p>
          <a:p>
            <a:pPr lvl="2"/>
            <a:r>
              <a:rPr lang="en-US" dirty="0" smtClean="0"/>
              <a:t>Germany was envious</a:t>
            </a:r>
            <a:endParaRPr lang="en-US" dirty="0"/>
          </a:p>
          <a:p>
            <a:pPr lvl="3"/>
            <a:r>
              <a:rPr lang="en-US" dirty="0" smtClean="0"/>
              <a:t>Realization </a:t>
            </a:r>
            <a:r>
              <a:rPr lang="en-US" dirty="0"/>
              <a:t>that lands had to be taken from other colonizers to expand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 of WWI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Nationalism</a:t>
            </a:r>
          </a:p>
          <a:p>
            <a:pPr lvl="1">
              <a:lnSpc>
                <a:spcPct val="90000"/>
              </a:lnSpc>
            </a:pPr>
            <a:r>
              <a:rPr lang="en-US"/>
              <a:t>Countries acting in their own best interest even using military force to enhance their interests</a:t>
            </a:r>
          </a:p>
          <a:p>
            <a:pPr lvl="2">
              <a:lnSpc>
                <a:spcPct val="90000"/>
              </a:lnSpc>
            </a:pPr>
            <a:r>
              <a:rPr lang="en-US"/>
              <a:t>Alsace-Lorraine – small strip of land between Germany and France, once part of France the Germans conquered it in 1871.</a:t>
            </a:r>
          </a:p>
          <a:p>
            <a:pPr lvl="3">
              <a:lnSpc>
                <a:spcPct val="90000"/>
              </a:lnSpc>
            </a:pPr>
            <a:r>
              <a:rPr lang="en-US"/>
              <a:t>France wants it back, Germany values land for its history and location</a:t>
            </a:r>
          </a:p>
          <a:p>
            <a:pPr lvl="1">
              <a:lnSpc>
                <a:spcPct val="90000"/>
              </a:lnSpc>
            </a:pPr>
            <a:r>
              <a:rPr lang="en-US"/>
              <a:t>Ethnic diversity in Europe led many to fight for their own ethnic independence</a:t>
            </a:r>
          </a:p>
          <a:p>
            <a:pPr lvl="2">
              <a:lnSpc>
                <a:spcPct val="90000"/>
              </a:lnSpc>
            </a:pPr>
            <a:endParaRPr lang="en-US"/>
          </a:p>
          <a:p>
            <a:pPr lvl="2">
              <a:lnSpc>
                <a:spcPct val="90000"/>
              </a:lnSpc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Archduke Francis Ferdinand was assassinated on June 28, 1914</a:t>
            </a:r>
          </a:p>
          <a:p>
            <a:pPr lvl="1"/>
            <a:r>
              <a:rPr lang="en-US" dirty="0" smtClean="0"/>
              <a:t>Austria-Hungary believed that Serbia was behind the assassination</a:t>
            </a:r>
          </a:p>
          <a:p>
            <a:pPr lvl="2"/>
            <a:r>
              <a:rPr lang="en-US" dirty="0" smtClean="0"/>
              <a:t>Austria-Hungary declared </a:t>
            </a:r>
            <a:r>
              <a:rPr lang="en-US" dirty="0" smtClean="0"/>
              <a:t>war </a:t>
            </a:r>
            <a:r>
              <a:rPr lang="en-US" dirty="0" smtClean="0"/>
              <a:t>on Serbia July 28, 1914</a:t>
            </a:r>
          </a:p>
          <a:p>
            <a:pPr lvl="3"/>
            <a:r>
              <a:rPr lang="en-US" dirty="0" smtClean="0"/>
              <a:t>Set off a chain reaction through the alliances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Russia began mobilization to protect Serbia</a:t>
            </a:r>
          </a:p>
          <a:p>
            <a:pPr lvl="1"/>
            <a:r>
              <a:rPr lang="en-US" dirty="0" smtClean="0"/>
              <a:t>Germany (</a:t>
            </a:r>
            <a:r>
              <a:rPr lang="en-US" dirty="0" smtClean="0"/>
              <a:t>Austria-Hungary </a:t>
            </a:r>
            <a:r>
              <a:rPr lang="en-US" dirty="0" smtClean="0"/>
              <a:t>ally) demands Russia to stop mobilization</a:t>
            </a:r>
          </a:p>
          <a:p>
            <a:pPr lvl="2"/>
            <a:r>
              <a:rPr lang="en-US" dirty="0" smtClean="0"/>
              <a:t>Russia refuses</a:t>
            </a:r>
          </a:p>
          <a:p>
            <a:pPr lvl="1"/>
            <a:r>
              <a:rPr lang="en-US" dirty="0" smtClean="0"/>
              <a:t>France (Russia’s ally) and Germany begin mobilization</a:t>
            </a:r>
          </a:p>
          <a:p>
            <a:r>
              <a:rPr lang="en-US" dirty="0" smtClean="0"/>
              <a:t>August 1, 1914- Germany declares war on Russia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begins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4419600" cy="5715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Schlieffen plan- Germany would take out France first and then move east to Russia</a:t>
            </a:r>
          </a:p>
          <a:p>
            <a:pPr lvl="1"/>
            <a:r>
              <a:rPr lang="en-US" dirty="0" smtClean="0"/>
              <a:t>Germany had to go through Belgium</a:t>
            </a:r>
          </a:p>
          <a:p>
            <a:pPr lvl="2"/>
            <a:r>
              <a:rPr lang="en-US" dirty="0" smtClean="0"/>
              <a:t>Caused Great Britain to join the war on Aug 4, 1914</a:t>
            </a:r>
            <a:endParaRPr lang="en-US" dirty="0"/>
          </a:p>
        </p:txBody>
      </p:sp>
      <p:pic>
        <p:nvPicPr>
          <p:cNvPr id="1026" name="Picture 2" descr="http://www.google.com/url?source=imglanding&amp;ct=img&amp;q=http://www.3dhistory.co.uk/fact-sheet/images/029-Schlieffen-Plan-02.jpg&amp;sa=X&amp;ei=ipwqUPW6H9PM6QHxhIHYAQ&amp;ved=0CAwQ8wc&amp;usg=AFQjCNEvhMXecsLCXsXzd7Ekw2_ZGR0Nc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0"/>
            <a:ext cx="4572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568</Words>
  <Application>Microsoft Office PowerPoint</Application>
  <PresentationFormat>On-screen Show (4:3)</PresentationFormat>
  <Paragraphs>109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Slide 1</vt:lpstr>
      <vt:lpstr>4 MAIN Causes of WWI</vt:lpstr>
      <vt:lpstr>Causes of WWI</vt:lpstr>
      <vt:lpstr>Causes of WWI</vt:lpstr>
      <vt:lpstr>Causes of WWI</vt:lpstr>
      <vt:lpstr>Causes of WWI</vt:lpstr>
      <vt:lpstr>Start of the War</vt:lpstr>
      <vt:lpstr>War begins</vt:lpstr>
      <vt:lpstr>War begins</vt:lpstr>
      <vt:lpstr>Alliances</vt:lpstr>
      <vt:lpstr>Slide 11</vt:lpstr>
      <vt:lpstr>The War</vt:lpstr>
      <vt:lpstr>Trench Warfare</vt:lpstr>
      <vt:lpstr>The War</vt:lpstr>
      <vt:lpstr>Hand Grenades</vt:lpstr>
      <vt:lpstr>Poison Gas</vt:lpstr>
      <vt:lpstr>Submarines / U Boats</vt:lpstr>
      <vt:lpstr>War in Air</vt:lpstr>
      <vt:lpstr>Tanks</vt:lpstr>
      <vt:lpstr>American Response </vt:lpstr>
    </vt:vector>
  </TitlesOfParts>
  <Company>WCS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WilliaCh</dc:creator>
  <cp:lastModifiedBy>Q</cp:lastModifiedBy>
  <cp:revision>14</cp:revision>
  <dcterms:created xsi:type="dcterms:W3CDTF">2011-02-17T23:37:11Z</dcterms:created>
  <dcterms:modified xsi:type="dcterms:W3CDTF">2012-08-16T12:15:32Z</dcterms:modified>
</cp:coreProperties>
</file>